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10" r:id="rId2"/>
    <p:sldMasterId id="2147483744" r:id="rId3"/>
  </p:sldMasterIdLst>
  <p:notesMasterIdLst>
    <p:notesMasterId r:id="rId24"/>
  </p:notesMasterIdLst>
  <p:handoutMasterIdLst>
    <p:handoutMasterId r:id="rId25"/>
  </p:handoutMasterIdLst>
  <p:sldIdLst>
    <p:sldId id="422" r:id="rId4"/>
    <p:sldId id="466" r:id="rId5"/>
    <p:sldId id="472" r:id="rId6"/>
    <p:sldId id="473" r:id="rId7"/>
    <p:sldId id="474" r:id="rId8"/>
    <p:sldId id="475" r:id="rId9"/>
    <p:sldId id="487" r:id="rId10"/>
    <p:sldId id="461" r:id="rId11"/>
    <p:sldId id="462" r:id="rId12"/>
    <p:sldId id="463" r:id="rId13"/>
    <p:sldId id="464" r:id="rId14"/>
    <p:sldId id="465" r:id="rId15"/>
    <p:sldId id="469" r:id="rId16"/>
    <p:sldId id="470" r:id="rId17"/>
    <p:sldId id="476" r:id="rId18"/>
    <p:sldId id="480" r:id="rId19"/>
    <p:sldId id="479" r:id="rId20"/>
    <p:sldId id="484" r:id="rId21"/>
    <p:sldId id="486" r:id="rId22"/>
    <p:sldId id="41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Λογαριασμός Microsoft" initials="ΛM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45893-C683-4415-9624-165C3CE3A4A5}" v="1" dt="2021-02-04T15:09:5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4622" autoAdjust="0"/>
  </p:normalViewPr>
  <p:slideViewPr>
    <p:cSldViewPr>
      <p:cViewPr varScale="1">
        <p:scale>
          <a:sx n="121" d="100"/>
          <a:sy n="121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7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73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ified Schools Special Olympics Hellas" userId="bxv/akoHfArBvxQqjL05HUbGTo6DfdGXdgO4I3VBdW0=" providerId="None" clId="Web-{16945893-C683-4415-9624-165C3CE3A4A5}"/>
    <pc:docChg chg="delSld">
      <pc:chgData name="Unified Schools Special Olympics Hellas" userId="bxv/akoHfArBvxQqjL05HUbGTo6DfdGXdgO4I3VBdW0=" providerId="None" clId="Web-{16945893-C683-4415-9624-165C3CE3A4A5}" dt="2021-02-04T15:09:55.820" v="0"/>
      <pc:docMkLst>
        <pc:docMk/>
      </pc:docMkLst>
      <pc:sldChg chg="del">
        <pc:chgData name="Unified Schools Special Olympics Hellas" userId="bxv/akoHfArBvxQqjL05HUbGTo6DfdGXdgO4I3VBdW0=" providerId="None" clId="Web-{16945893-C683-4415-9624-165C3CE3A4A5}" dt="2021-02-04T15:09:55.820" v="0"/>
        <pc:sldMkLst>
          <pc:docMk/>
          <pc:sldMk cId="419871075" sldId="2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95DD6-4449-4375-AE6A-FEB3F34286C2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40A4B-0D8C-4827-BEF2-0B9451B502F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63062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84CF2-26A2-407F-AC22-63103A8CFB4E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61AB6-ED34-4DCC-A2C8-CD6A0FE81B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535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374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980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2600179"/>
            <a:ext cx="7772176" cy="1361777"/>
          </a:xfrm>
        </p:spPr>
        <p:txBody>
          <a:bodyPr/>
          <a:lstStyle>
            <a:lvl1pPr algn="l">
              <a:defRPr sz="28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1099991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634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2375297"/>
            <a:ext cx="3902273" cy="18573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4279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2246177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885765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2267025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906613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21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113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/ </a:t>
            </a:r>
            <a:r>
              <a:rPr lang="en-US" b="1" smtClean="0">
                <a:solidFill>
                  <a:srgbClr val="46473E"/>
                </a:solidFill>
                <a:latin typeface="Helvetica Neue"/>
                <a:cs typeface="Helvetica Neue"/>
              </a:rPr>
              <a:t>storyful.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390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38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 Light" charset="0"/>
              </a:rPr>
              <a:t>Drag picture to placeholder or click icon to add</a:t>
            </a:r>
            <a:endParaRPr lang="en-US" noProof="0" smtClean="0">
              <a:sym typeface="Ubuntu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8978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70162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37834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</a:p>
        </p:txBody>
      </p:sp>
    </p:spTree>
    <p:extLst>
      <p:ext uri="{BB962C8B-B14F-4D97-AF65-F5344CB8AC3E}">
        <p14:creationId xmlns:p14="http://schemas.microsoft.com/office/powerpoint/2010/main" val="306037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489790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1923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76924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31666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0157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5925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156908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1758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50ED8-97A1-406B-ADA6-D2536C4B83E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859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71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141" y="1741289"/>
            <a:ext cx="3902273" cy="4464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251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1608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5159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9944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82651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1910081"/>
            <a:ext cx="5111130" cy="421568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910081"/>
            <a:ext cx="3008189" cy="4215684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17575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8F6C85-62F1-2E45-BAF4-9247EEFC730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917" y="221921"/>
            <a:ext cx="8791061" cy="6436217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ga-IE" noProof="0" smtClean="0">
                <a:sym typeface="Ubuntu" charset="0"/>
              </a:rPr>
              <a:t>Drag picture to placeholder or click icon to add</a:t>
            </a:r>
            <a:endParaRPr lang="en-US" noProof="0" smtClean="0">
              <a:sym typeface="Ubuntu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43" y="5084341"/>
            <a:ext cx="6875132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ga-IE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0743" y="5757637"/>
            <a:ext cx="6891759" cy="616450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5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1150622"/>
            <a:ext cx="7773293" cy="1470049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4703" y="2973325"/>
            <a:ext cx="6400354" cy="1752451"/>
          </a:xfrm>
        </p:spPr>
        <p:txBody>
          <a:bodyPr/>
          <a:lstStyle>
            <a:lvl1pPr marL="0" indent="0" algn="l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ga-IE" smtClean="0"/>
              <a:t>Click to edit Master subtitle style</a:t>
            </a:r>
            <a:endParaRPr lang="en-US" dirty="0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88F72-1EA4-FE40-A5CA-BD0111E6622B}" type="slidenum">
              <a:rPr lang="en-US" smtClean="0">
                <a:solidFill>
                  <a:srgbClr val="46473E"/>
                </a:solidFill>
              </a:rPr>
              <a:pPr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b="1" dirty="0">
              <a:solidFill>
                <a:srgbClr val="46473E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105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1741488"/>
            <a:ext cx="79121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" charset="0"/>
              </a:rPr>
              <a:t>Second level</a:t>
            </a:r>
          </a:p>
          <a:p>
            <a:pPr lvl="2"/>
            <a:r>
              <a:rPr lang="ga-IE" smtClean="0">
                <a:sym typeface="Ubuntu" charset="0"/>
              </a:rPr>
              <a:t>Third level</a:t>
            </a:r>
          </a:p>
          <a:p>
            <a:pPr lvl="3"/>
            <a:r>
              <a:rPr lang="ga-IE" smtClean="0">
                <a:sym typeface="Ubuntu" charset="0"/>
              </a:rPr>
              <a:t>Fourth level</a:t>
            </a:r>
          </a:p>
          <a:p>
            <a:pPr lvl="4"/>
            <a:r>
              <a:rPr lang="ga-IE" smtClean="0">
                <a:sym typeface="Ubuntu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366713"/>
            <a:ext cx="7051823" cy="104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2052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8" y="6470814"/>
            <a:ext cx="3498781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dirty="0" smtClean="0">
                <a:solidFill>
                  <a:srgbClr val="2E3333"/>
                </a:solidFill>
              </a:rPr>
              <a:t> /  </a:t>
            </a:r>
            <a:r>
              <a:rPr lang="en-US" dirty="0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31923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spc="-100">
          <a:solidFill>
            <a:schemeClr val="tx1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Ubuntu" charset="0"/>
        </a:defRPr>
      </a:lvl1pPr>
      <a:lvl2pPr marL="284163" indent="-284163" algn="l" rtl="0" eaLnBrk="1" fontAlgn="base" hangingPunct="1">
        <a:lnSpc>
          <a:spcPct val="110000"/>
        </a:lnSpc>
        <a:spcBef>
          <a:spcPts val="85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25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2pPr>
      <a:lvl3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3pPr>
      <a:lvl4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4pPr>
      <a:lvl5pPr marL="534988" indent="-28416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FF0000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5pPr>
      <a:lvl6pPr marL="857220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6pPr>
      <a:lvl7pPr marL="1178677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7pPr>
      <a:lvl8pPr marL="1500134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8pPr>
      <a:lvl9pPr marL="1821591" indent="-285740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rgbClr val="4F5146"/>
        </a:buClr>
        <a:buSzPct val="80000"/>
        <a:buFont typeface="Ubuntu Light" charset="0"/>
        <a:buChar char="‣"/>
        <a:defRPr sz="1700">
          <a:solidFill>
            <a:srgbClr val="4F5146"/>
          </a:solidFill>
          <a:latin typeface="+mj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4513" y="2374900"/>
            <a:ext cx="79121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text styles</a:t>
            </a:r>
          </a:p>
          <a:p>
            <a:pPr lvl="1"/>
            <a:r>
              <a:rPr lang="ga-IE" smtClean="0">
                <a:sym typeface="Ubuntu Light" charset="0"/>
              </a:rPr>
              <a:t>Second level</a:t>
            </a:r>
          </a:p>
          <a:p>
            <a:pPr lvl="2"/>
            <a:r>
              <a:rPr lang="ga-IE" smtClean="0">
                <a:sym typeface="Ubuntu Light" charset="0"/>
              </a:rPr>
              <a:t>Third level</a:t>
            </a:r>
          </a:p>
          <a:p>
            <a:pPr lvl="3"/>
            <a:r>
              <a:rPr lang="ga-IE" smtClean="0">
                <a:sym typeface="Ubuntu Light" charset="0"/>
              </a:rPr>
              <a:t>Fourth level</a:t>
            </a:r>
          </a:p>
          <a:p>
            <a:pPr lvl="4"/>
            <a:r>
              <a:rPr lang="ga-IE" smtClean="0">
                <a:sym typeface="Ubuntu Light" charset="0"/>
              </a:rPr>
              <a:t>Fifth level</a:t>
            </a:r>
            <a:endParaRPr lang="en-US" dirty="0">
              <a:sym typeface="Ubuntu Light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482600"/>
            <a:ext cx="79025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>
                <a:sym typeface="Ubuntu Light" charset="0"/>
              </a:rPr>
              <a:t>Click to edit Master title style</a:t>
            </a:r>
            <a:endParaRPr lang="en-US" dirty="0">
              <a:sym typeface="Ubuntu Light" charset="0"/>
            </a:endParaRPr>
          </a:p>
        </p:txBody>
      </p:sp>
      <p:sp>
        <p:nvSpPr>
          <p:cNvPr id="1028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54037" y="6446156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defTabSz="457200"/>
            <a:fld id="{F4B88F72-1EA4-FE40-A5CA-BD0111E6622B}" type="slidenum">
              <a:rPr lang="en-US" smtClean="0">
                <a:solidFill>
                  <a:srgbClr val="46473E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46473E"/>
                </a:solidFill>
              </a:rPr>
              <a:t> </a:t>
            </a:r>
            <a:endParaRPr lang="en-US" dirty="0">
              <a:solidFill>
                <a:srgbClr val="46473E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30541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900" spc="-100">
          <a:solidFill>
            <a:srgbClr val="FFFFFF"/>
          </a:solidFill>
          <a:latin typeface="+mj-lt"/>
          <a:ea typeface="+mj-ea"/>
          <a:cs typeface="+mj-cs"/>
          <a:sym typeface="Ubuntu Light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5900">
          <a:solidFill>
            <a:srgbClr val="FFFFFF"/>
          </a:solidFill>
          <a:latin typeface="Ubuntu Light" charset="0"/>
          <a:ea typeface="ヒラギノ角ゴ ProN W3" charset="0"/>
          <a:cs typeface="ヒラギノ角ゴ ProN W3" charset="0"/>
          <a:sym typeface="Ubuntu Light" charset="0"/>
        </a:defRPr>
      </a:lvl9pPr>
    </p:titleStyle>
    <p:bodyStyle>
      <a:lvl1pPr marL="239713" indent="-239713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1pPr>
      <a:lvl2pPr marL="522288" indent="-20002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2pPr>
      <a:lvl3pPr marL="803275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3pPr>
      <a:lvl4pPr marL="1123950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4pPr>
      <a:lvl5pPr marL="1446213" indent="-160338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 spc="-5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5pPr>
      <a:lvl6pPr marL="321457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6pPr>
      <a:lvl7pPr marL="642915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7pPr>
      <a:lvl8pPr marL="964372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8pPr>
      <a:lvl9pPr marL="1285829" algn="l" rtl="0" eaLnBrk="1" fontAlgn="base" hangingPunct="1">
        <a:lnSpc>
          <a:spcPct val="140000"/>
        </a:lnSpc>
        <a:spcBef>
          <a:spcPct val="0"/>
        </a:spcBef>
        <a:spcAft>
          <a:spcPct val="0"/>
        </a:spcAft>
        <a:defRPr sz="2500">
          <a:solidFill>
            <a:srgbClr val="FEFDD5"/>
          </a:solidFill>
          <a:latin typeface="+mn-lt"/>
          <a:ea typeface="+mn-ea"/>
          <a:cs typeface="+mn-cs"/>
          <a:sym typeface="Ubuntu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26845-0E64-41FF-AEE1-71911E6D690C}" type="datetimeFigureOut">
              <a:rPr lang="el-GR" smtClean="0"/>
              <a:t>16/7/2025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4B88F72-1EA4-FE40-A5CA-BD0111E6622B}" type="slidenum">
              <a:rPr lang="en-US" smtClean="0">
                <a:solidFill>
                  <a:srgbClr val="000000"/>
                </a:solidFill>
              </a:rPr>
              <a:pPr defTabSz="457200"/>
              <a:t>‹#›</a:t>
            </a:fld>
            <a:r>
              <a:rPr lang="en-US" smtClean="0">
                <a:solidFill>
                  <a:srgbClr val="2E3333"/>
                </a:solidFill>
              </a:rPr>
              <a:t> /  </a:t>
            </a:r>
            <a:r>
              <a:rPr lang="en-US" smtClean="0">
                <a:solidFill>
                  <a:srgbClr val="2E3333"/>
                </a:solidFill>
                <a:latin typeface="Ubuntu"/>
                <a:cs typeface="Ubuntu"/>
              </a:rPr>
              <a:t>Special Olympics</a:t>
            </a:r>
            <a:endParaRPr lang="en-US" dirty="0">
              <a:solidFill>
                <a:srgbClr val="2E3333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39729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unified foto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"/>
          <a:stretch/>
        </p:blipFill>
        <p:spPr>
          <a:xfrm>
            <a:off x="0" y="1021737"/>
            <a:ext cx="9144000" cy="583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86400" y="301841"/>
            <a:ext cx="3429000" cy="91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Ορθογώνιο 4"/>
          <p:cNvSpPr/>
          <p:nvPr/>
        </p:nvSpPr>
        <p:spPr>
          <a:xfrm>
            <a:off x="229914" y="1831870"/>
            <a:ext cx="8531772" cy="4369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8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</a:t>
            </a:r>
            <a:r>
              <a:rPr lang="el-GR" sz="28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Πρόγραμμα </a:t>
            </a:r>
            <a:r>
              <a:rPr lang="en-US" sz="28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Olympics Hellas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«Παίζουμε Μαζί. Μαθαίνουμε Μαζί</a:t>
            </a:r>
            <a:r>
              <a:rPr lang="en-US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-“Play Unified: Learn Unified.”</a:t>
            </a: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l-GR" sz="140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l-GR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l-GR" sz="24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Εκπαιδευτικό Υλικό </a:t>
            </a:r>
            <a:endParaRPr lang="el-G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l-GR" sz="2000" dirty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ΕΡΓΑΣΤΗΡΙΑ ΔΕΞΙΟΤΗΤΩΝ 21+ | ΙΝΣΤΙΤΟΥΤΟ ΕΚΠΑΙΔΕΥΤΙΚΗΣ </a:t>
            </a:r>
            <a:r>
              <a:rPr lang="el-GR" sz="2000" dirty="0" smtClean="0">
                <a:solidFill>
                  <a:schemeClr val="bg1"/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ΠΟΛΙΤΙΚΗΣ</a:t>
            </a:r>
            <a:endParaRPr lang="el-GR" sz="2000" dirty="0">
              <a:solidFill>
                <a:schemeClr val="bg1"/>
              </a:solidFill>
              <a:effectLst/>
              <a:latin typeface="Bahnschrift 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l-GR" sz="1600" dirty="0">
                <a:solidFill>
                  <a:schemeClr val="bg1"/>
                </a:solidFill>
              </a:rPr>
              <a:t>ΘΕΜΑΤΙΚΗ ΕΝΟΤΗΤΑ | Ενδιαφέρομαι και Ενεργώ - Κοινωνική Συναίσθηση και </a:t>
            </a:r>
            <a:r>
              <a:rPr lang="el-GR" sz="1600" dirty="0" smtClean="0">
                <a:solidFill>
                  <a:schemeClr val="bg1"/>
                </a:solidFill>
              </a:rPr>
              <a:t>Ευθύνη</a:t>
            </a:r>
          </a:p>
          <a:p>
            <a:pPr algn="ctr"/>
            <a:endParaRPr lang="el-GR" sz="1200" b="1" dirty="0">
              <a:solidFill>
                <a:schemeClr val="bg1"/>
              </a:solidFill>
            </a:endParaRPr>
          </a:p>
          <a:p>
            <a:pPr algn="ctr"/>
            <a:r>
              <a:rPr lang="el-GR" sz="1600" b="1" smtClean="0">
                <a:solidFill>
                  <a:schemeClr val="bg1"/>
                </a:solidFill>
              </a:rPr>
              <a:t>ΕΔ1| </a:t>
            </a:r>
            <a:r>
              <a:rPr lang="el-GR" sz="1600" b="1" dirty="0" smtClean="0">
                <a:solidFill>
                  <a:schemeClr val="bg1"/>
                </a:solidFill>
              </a:rPr>
              <a:t>Διαφορετικότητα – Ισότητα – </a:t>
            </a:r>
            <a:r>
              <a:rPr lang="el-GR" sz="1600" b="1" dirty="0" err="1" smtClean="0">
                <a:solidFill>
                  <a:schemeClr val="bg1"/>
                </a:solidFill>
              </a:rPr>
              <a:t>Ενσυναίσθηση</a:t>
            </a:r>
            <a:endParaRPr lang="el-GR" sz="1600" b="1" dirty="0" smtClean="0">
              <a:solidFill>
                <a:schemeClr val="bg1"/>
              </a:solidFill>
            </a:endParaRPr>
          </a:p>
          <a:p>
            <a:pPr algn="ctr"/>
            <a:endParaRPr lang="el-GR" sz="1600" b="1" dirty="0">
              <a:solidFill>
                <a:schemeClr val="bg1"/>
              </a:solidFill>
            </a:endParaRPr>
          </a:p>
          <a:p>
            <a:pPr algn="ctr"/>
            <a:endParaRPr lang="el-GR" b="1" dirty="0" smtClean="0">
              <a:solidFill>
                <a:schemeClr val="bg1"/>
              </a:solidFill>
            </a:endParaRPr>
          </a:p>
          <a:p>
            <a:pPr algn="ctr"/>
            <a:endParaRPr lang="el-GR" b="1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	</a:t>
            </a:r>
            <a:r>
              <a:rPr lang="el-GR" sz="1200" dirty="0" smtClean="0">
                <a:solidFill>
                  <a:schemeClr val="bg1"/>
                </a:solidFill>
              </a:rPr>
              <a:t>			</a:t>
            </a:r>
          </a:p>
          <a:p>
            <a:pPr algn="r"/>
            <a:endParaRPr lang="el-GR" sz="1200" dirty="0" smtClean="0">
              <a:solidFill>
                <a:schemeClr val="bg1"/>
              </a:solidFill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4495800" y="5840224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l-GR" sz="1200" dirty="0">
                <a:solidFill>
                  <a:schemeClr val="bg1"/>
                </a:solidFill>
              </a:rPr>
              <a:t>Ναταλία </a:t>
            </a:r>
            <a:r>
              <a:rPr lang="el-GR" sz="1200" dirty="0" smtClean="0">
                <a:solidFill>
                  <a:schemeClr val="bg1"/>
                </a:solidFill>
              </a:rPr>
              <a:t>Ανδριανοπούλου, ΠΕ11 ΕΑΕ </a:t>
            </a:r>
            <a:endParaRPr lang="el-GR" sz="1200" dirty="0">
              <a:solidFill>
                <a:schemeClr val="bg1"/>
              </a:solidFill>
            </a:endParaRPr>
          </a:p>
          <a:p>
            <a:pPr algn="r"/>
            <a:r>
              <a:rPr lang="el-GR" sz="1200" dirty="0">
                <a:solidFill>
                  <a:schemeClr val="bg1"/>
                </a:solidFill>
              </a:rPr>
              <a:t>Κωνσταντίνος Μακρόπουλος, </a:t>
            </a:r>
            <a:r>
              <a:rPr lang="el-GR" sz="1200" dirty="0" smtClean="0">
                <a:solidFill>
                  <a:schemeClr val="bg1"/>
                </a:solidFill>
              </a:rPr>
              <a:t>ΠΕ11 ΕΑΕ </a:t>
            </a:r>
            <a:endParaRPr lang="el-GR" sz="1200" dirty="0">
              <a:solidFill>
                <a:schemeClr val="bg1"/>
              </a:solidFill>
            </a:endParaRPr>
          </a:p>
          <a:p>
            <a:pPr algn="r">
              <a:spcAft>
                <a:spcPts val="0"/>
              </a:spcAft>
            </a:pPr>
            <a:r>
              <a:rPr lang="el-GR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el-GR" sz="11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Αθήνα</a:t>
            </a:r>
            <a:r>
              <a:rPr lang="el-GR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Ιούλιος 2023</a:t>
            </a:r>
          </a:p>
        </p:txBody>
      </p:sp>
    </p:spTree>
    <p:extLst>
      <p:ext uri="{BB962C8B-B14F-4D97-AF65-F5344CB8AC3E}">
        <p14:creationId xmlns:p14="http://schemas.microsoft.com/office/powerpoint/2010/main" val="268373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l-GR" sz="3200" b="1" dirty="0"/>
              <a:t>«βρες τις διαφορές» </a:t>
            </a:r>
          </a:p>
        </p:txBody>
      </p:sp>
      <p:sp>
        <p:nvSpPr>
          <p:cNvPr id="5" name="Ορθογώνιο 4"/>
          <p:cNvSpPr/>
          <p:nvPr/>
        </p:nvSpPr>
        <p:spPr>
          <a:xfrm>
            <a:off x="7620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2743200" y="1981200"/>
            <a:ext cx="1143000" cy="1066800"/>
          </a:xfrm>
          <a:prstGeom prst="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6629400" y="1981200"/>
            <a:ext cx="1143000" cy="10668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762000" y="31242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(Α)		        (Β)		           (Γ)		               (Δ)</a:t>
            </a:r>
            <a:endParaRPr lang="el-GR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4114800"/>
            <a:ext cx="5181600" cy="12003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dirty="0" smtClean="0"/>
              <a:t>Ποιο/ά από τα παραπάνω σχήματα είναι διαφορετικό/ά;</a:t>
            </a:r>
          </a:p>
          <a:p>
            <a:endParaRPr lang="el-GR" dirty="0"/>
          </a:p>
          <a:p>
            <a:r>
              <a:rPr lang="el-GR" dirty="0" smtClean="0"/>
              <a:t>Ως προς τι είναι διαφορετικό/ά;</a:t>
            </a:r>
            <a:endParaRPr lang="el-GR" dirty="0"/>
          </a:p>
        </p:txBody>
      </p:sp>
      <p:sp>
        <p:nvSpPr>
          <p:cNvPr id="11" name="Ορθογώνιο 10"/>
          <p:cNvSpPr/>
          <p:nvPr/>
        </p:nvSpPr>
        <p:spPr>
          <a:xfrm>
            <a:off x="4724400" y="1981200"/>
            <a:ext cx="1143000" cy="10668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18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l-GR" sz="3200" b="1" dirty="0"/>
              <a:t>«βρες τις διαφορές» </a:t>
            </a:r>
          </a:p>
        </p:txBody>
      </p:sp>
      <p:sp>
        <p:nvSpPr>
          <p:cNvPr id="6" name="Ορθογώνιο 5"/>
          <p:cNvSpPr/>
          <p:nvPr/>
        </p:nvSpPr>
        <p:spPr>
          <a:xfrm>
            <a:off x="2743200" y="1981200"/>
            <a:ext cx="1143000" cy="1066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6629400" y="1981200"/>
            <a:ext cx="1143000" cy="1066800"/>
          </a:xfrm>
          <a:prstGeom prst="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TextBox 7"/>
          <p:cNvSpPr txBox="1"/>
          <p:nvPr/>
        </p:nvSpPr>
        <p:spPr>
          <a:xfrm>
            <a:off x="762000" y="31242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(Α)		        (Β)		           (Γ)		               (Δ)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4114800"/>
            <a:ext cx="5181600" cy="12003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dirty="0" smtClean="0"/>
              <a:t>Ποιο/ά από τα παραπάνω σχήματα είναι διαφορετικό/ά;</a:t>
            </a:r>
          </a:p>
          <a:p>
            <a:endParaRPr lang="el-GR" dirty="0"/>
          </a:p>
          <a:p>
            <a:r>
              <a:rPr lang="el-GR" dirty="0" smtClean="0"/>
              <a:t>Ως προς τι είναι διαφορετικό/ά;</a:t>
            </a:r>
            <a:endParaRPr lang="el-GR" dirty="0"/>
          </a:p>
        </p:txBody>
      </p:sp>
      <p:sp>
        <p:nvSpPr>
          <p:cNvPr id="11" name="Έλλειψη 10"/>
          <p:cNvSpPr/>
          <p:nvPr/>
        </p:nvSpPr>
        <p:spPr>
          <a:xfrm>
            <a:off x="685800" y="1905000"/>
            <a:ext cx="1219200" cy="1175266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Ρόμβος 11"/>
          <p:cNvSpPr/>
          <p:nvPr/>
        </p:nvSpPr>
        <p:spPr>
          <a:xfrm>
            <a:off x="4648200" y="1828800"/>
            <a:ext cx="1371600" cy="1371600"/>
          </a:xfrm>
          <a:prstGeom prst="diamond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000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" y="1600200"/>
            <a:ext cx="8839200" cy="39624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l-GR" sz="4000" i="1" dirty="0" smtClean="0"/>
              <a:t/>
            </a:r>
            <a:br>
              <a:rPr lang="el-GR" sz="4000" i="1" dirty="0" smtClean="0"/>
            </a:br>
            <a:r>
              <a:rPr lang="el-GR" sz="4000" b="1" i="1" dirty="0" smtClean="0"/>
              <a:t>«</a:t>
            </a:r>
            <a:r>
              <a:rPr lang="el-GR" sz="4000" b="1" i="1" dirty="0"/>
              <a:t>Είναι εύκολο </a:t>
            </a:r>
            <a:r>
              <a:rPr lang="el-GR" sz="4000" b="1" i="1" dirty="0" smtClean="0"/>
              <a:t/>
            </a:r>
            <a:br>
              <a:rPr lang="el-GR" sz="4000" b="1" i="1" dirty="0" smtClean="0"/>
            </a:br>
            <a:r>
              <a:rPr lang="el-GR" sz="4000" b="1" i="1" dirty="0" smtClean="0"/>
              <a:t>να </a:t>
            </a:r>
            <a:r>
              <a:rPr lang="el-GR" sz="4000" b="1" i="1" dirty="0"/>
              <a:t>επικεντρωθούμε στις </a:t>
            </a:r>
            <a:r>
              <a:rPr lang="el-GR" sz="4000" b="1" dirty="0" smtClean="0"/>
              <a:t>διαφορές</a:t>
            </a:r>
            <a:r>
              <a:rPr lang="el-GR" sz="4000" b="1" i="1" dirty="0" smtClean="0"/>
              <a:t>..</a:t>
            </a:r>
            <a:br>
              <a:rPr lang="el-GR" sz="4000" b="1" i="1" dirty="0" smtClean="0"/>
            </a:br>
            <a:r>
              <a:rPr lang="el-GR" sz="4000" b="1" i="1" dirty="0" smtClean="0"/>
              <a:t> </a:t>
            </a:r>
            <a:r>
              <a:rPr lang="el-GR" sz="4000" b="1" i="1" dirty="0"/>
              <a:t>Ε</a:t>
            </a:r>
            <a:r>
              <a:rPr lang="el-GR" sz="4000" b="1" i="1" dirty="0" smtClean="0"/>
              <a:t>ίναι πιο δύσκολο αλλά πιο </a:t>
            </a:r>
            <a:r>
              <a:rPr lang="el-GR" sz="4000" b="1" i="1" u="sng" dirty="0" smtClean="0"/>
              <a:t>σημαντικό</a:t>
            </a:r>
            <a:r>
              <a:rPr lang="el-GR" sz="4000" b="1" i="1" dirty="0" smtClean="0"/>
              <a:t> </a:t>
            </a:r>
            <a:r>
              <a:rPr lang="el-GR" sz="4000" b="1" i="1" dirty="0"/>
              <a:t>να βρούμε </a:t>
            </a:r>
            <a:r>
              <a:rPr lang="el-GR" sz="4000" b="1" i="1" dirty="0" smtClean="0"/>
              <a:t>τις </a:t>
            </a:r>
            <a:r>
              <a:rPr lang="el-GR" sz="4000" b="1" dirty="0" smtClean="0"/>
              <a:t>ομοιότητες</a:t>
            </a:r>
            <a:r>
              <a:rPr lang="el-GR" sz="4000" b="1" i="1" dirty="0" smtClean="0"/>
              <a:t> </a:t>
            </a:r>
            <a:r>
              <a:rPr lang="el-GR" sz="4000" b="1" i="1" dirty="0"/>
              <a:t>ανάμεσα στους ανθρώπους.»</a:t>
            </a:r>
            <a:r>
              <a:rPr lang="el-GR" sz="4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180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371600" y="1447800"/>
            <a:ext cx="6248400" cy="73818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l-GR" sz="4400" b="1" u="sng" spc="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l-GR" sz="4400" b="1" u="sng" spc="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βρες </a:t>
            </a:r>
            <a:r>
              <a:rPr lang="el-GR" sz="4400" b="1" u="sng" spc="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τις </a:t>
            </a:r>
            <a:r>
              <a:rPr lang="el-GR" sz="4400" b="1" u="sng" spc="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ομοιότητες»</a:t>
            </a:r>
            <a:endParaRPr lang="el-GR" sz="4400" b="1" u="sng" spc="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392" y="2743200"/>
            <a:ext cx="5012264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4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3"/>
          <p:cNvSpPr>
            <a:spLocks noGrp="1"/>
          </p:cNvSpPr>
          <p:nvPr>
            <p:ph type="title"/>
          </p:nvPr>
        </p:nvSpPr>
        <p:spPr>
          <a:xfrm>
            <a:off x="215214" y="304800"/>
            <a:ext cx="8229600" cy="1143000"/>
          </a:xfrm>
        </p:spPr>
        <p:txBody>
          <a:bodyPr/>
          <a:lstStyle/>
          <a:p>
            <a:pPr algn="l"/>
            <a:r>
              <a:rPr lang="el-GR" sz="2800" dirty="0" smtClean="0"/>
              <a:t>Συζητήστε, πόσα </a:t>
            </a:r>
            <a:r>
              <a:rPr lang="el-G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κοινά</a:t>
            </a:r>
            <a:r>
              <a:rPr lang="el-GR" sz="2800" dirty="0" smtClean="0"/>
              <a:t> βλέπετε </a:t>
            </a:r>
            <a:br>
              <a:rPr lang="el-GR" sz="2800" dirty="0" smtClean="0"/>
            </a:br>
            <a:r>
              <a:rPr lang="el-GR" sz="2800" dirty="0" smtClean="0"/>
              <a:t>και πόσα ακόμα</a:t>
            </a:r>
            <a:r>
              <a:rPr lang="el-GR" sz="2800" dirty="0"/>
              <a:t> </a:t>
            </a:r>
            <a:r>
              <a:rPr lang="el-GR" sz="2800" dirty="0" smtClean="0"/>
              <a:t>μπορεί να έχουν;;;</a:t>
            </a:r>
            <a:endParaRPr lang="el-GR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637" y="1994819"/>
            <a:ext cx="7083163" cy="362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6019800"/>
            <a:ext cx="6477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/>
              <a:t>https</a:t>
            </a:r>
            <a:r>
              <a:rPr lang="en-US" sz="1100" dirty="0"/>
              <a:t>://www.newsitamea.gr/</a:t>
            </a:r>
            <a:endParaRPr lang="el-GR" sz="1100" dirty="0"/>
          </a:p>
        </p:txBody>
      </p:sp>
    </p:spTree>
    <p:extLst>
      <p:ext uri="{BB962C8B-B14F-4D97-AF65-F5344CB8AC3E}">
        <p14:creationId xmlns:p14="http://schemas.microsoft.com/office/powerpoint/2010/main" val="208269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5" name="Τίτλος 4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2232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600" b="1" dirty="0" smtClean="0"/>
              <a:t>Κάθε </a:t>
            </a:r>
            <a:r>
              <a:rPr lang="el-GR" sz="3600" b="1" dirty="0"/>
              <a:t>άνθρωπος έχει την δική του μοναδική συνδυαστική διαφορετικότητα που τον κάνει μοναδικό στον κόσμο.</a:t>
            </a:r>
          </a:p>
        </p:txBody>
      </p:sp>
    </p:spTree>
    <p:extLst>
      <p:ext uri="{BB962C8B-B14F-4D97-AF65-F5344CB8AC3E}">
        <p14:creationId xmlns:p14="http://schemas.microsoft.com/office/powerpoint/2010/main" val="306965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229600" cy="1143000"/>
          </a:xfrm>
        </p:spPr>
        <p:txBody>
          <a:bodyPr anchor="ctr"/>
          <a:lstStyle/>
          <a:p>
            <a:pPr algn="l"/>
            <a:r>
              <a:rPr lang="el-G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Ισότητα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600201"/>
            <a:ext cx="3886200" cy="34290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l-GR" sz="2000" dirty="0"/>
              <a:t>Η ισότητα μεταξύ των ανθρώπων αναφέρεται στο δικαίωμα και την ισότιμη μεταχείριση όλων </a:t>
            </a:r>
            <a:r>
              <a:rPr lang="el-GR" sz="2000" dirty="0" smtClean="0"/>
              <a:t>ανεξαρτήτως </a:t>
            </a:r>
            <a:r>
              <a:rPr lang="el-GR" sz="2000" dirty="0"/>
              <a:t>φυλής, εθνικότητας, φύλου, ηλικίας, θρησκείας, </a:t>
            </a:r>
            <a:r>
              <a:rPr lang="el-GR" sz="2000" dirty="0" smtClean="0"/>
              <a:t>κοινωνικής και </a:t>
            </a:r>
            <a:r>
              <a:rPr lang="el-GR" sz="2000" dirty="0"/>
              <a:t>οικονομικής </a:t>
            </a:r>
            <a:r>
              <a:rPr lang="el-GR" sz="2000" dirty="0" smtClean="0"/>
              <a:t>κατάστασης </a:t>
            </a:r>
            <a:r>
              <a:rPr lang="el-GR" sz="2000" dirty="0"/>
              <a:t>ή άλλων χαρακτηριστικών</a:t>
            </a:r>
            <a:r>
              <a:rPr lang="el-GR" sz="2000" dirty="0" smtClean="0"/>
              <a:t>.</a:t>
            </a:r>
          </a:p>
          <a:p>
            <a:pPr marL="0" indent="0" algn="just">
              <a:buNone/>
            </a:pPr>
            <a:endParaRPr lang="el-GR" sz="2000" dirty="0" smtClean="0"/>
          </a:p>
          <a:p>
            <a:pPr marL="0" indent="0" algn="just">
              <a:buNone/>
            </a:pPr>
            <a:r>
              <a:rPr lang="el-GR" sz="2000" dirty="0" smtClean="0"/>
              <a:t> </a:t>
            </a:r>
            <a:r>
              <a:rPr lang="el-GR" sz="2000" dirty="0"/>
              <a:t>Η ιδέα της ισότητας αναγνωρίζει την αξία και την ανθρώπινη αξιοπρέπεια κάθε </a:t>
            </a:r>
            <a:r>
              <a:rPr lang="el-GR" sz="2000" dirty="0" smtClean="0"/>
              <a:t>ατόμου</a:t>
            </a:r>
            <a:endParaRPr lang="el-GR" sz="2000" dirty="0"/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76400"/>
            <a:ext cx="39624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3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 anchor="ctr"/>
          <a:lstStyle/>
          <a:p>
            <a:pPr algn="l"/>
            <a:r>
              <a:rPr lang="el-G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Ι</a:t>
            </a:r>
            <a:r>
              <a:rPr lang="el-G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σότητα</a:t>
            </a:r>
            <a:endParaRPr lang="el-G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457200" y="1600200"/>
            <a:ext cx="3733800" cy="4525963"/>
          </a:xfrm>
        </p:spPr>
        <p:txBody>
          <a:bodyPr/>
          <a:lstStyle/>
          <a:p>
            <a:pPr algn="just"/>
            <a:r>
              <a:rPr lang="el-GR" sz="2000" dirty="0"/>
              <a:t>Η προώθηση της ισότητας αποτελεί σημαντικό στόχο για τη διασφάλιση ενός </a:t>
            </a:r>
            <a:r>
              <a:rPr lang="el-GR" sz="2000" dirty="0" smtClean="0"/>
              <a:t>δίκαιου κόσμου</a:t>
            </a:r>
            <a:r>
              <a:rPr lang="el-GR" sz="2000" dirty="0"/>
              <a:t>, όπου όλοι οι άνθρωποι έχουν τη δυνατότητα να αναπτύξουν το δυναμικό τους και να συμβάλουν στην κοινωνία με τον καλύτερο δυνατό τρόπο.</a:t>
            </a: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576552"/>
            <a:ext cx="4239163" cy="291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0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914400"/>
            <a:ext cx="3962400" cy="4525963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l-GR" sz="1800" dirty="0">
                <a:solidFill>
                  <a:srgbClr val="374151"/>
                </a:solidFill>
                <a:latin typeface="Söhne"/>
              </a:rPr>
              <a:t>Η </a:t>
            </a:r>
            <a:r>
              <a:rPr lang="el-GR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Söhne"/>
              </a:rPr>
              <a:t>ενσυναίσθηση</a:t>
            </a:r>
            <a:r>
              <a:rPr lang="el-GR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Söhne"/>
              </a:rPr>
              <a:t> </a:t>
            </a:r>
            <a:r>
              <a:rPr lang="el-GR" sz="1400" i="1" dirty="0">
                <a:solidFill>
                  <a:srgbClr val="374151"/>
                </a:solidFill>
                <a:latin typeface="Söhne"/>
              </a:rPr>
              <a:t>(</a:t>
            </a:r>
            <a:r>
              <a:rPr lang="el-GR" sz="1400" i="1" dirty="0" err="1">
                <a:solidFill>
                  <a:srgbClr val="374151"/>
                </a:solidFill>
                <a:latin typeface="Söhne"/>
              </a:rPr>
              <a:t>empathy</a:t>
            </a:r>
            <a:r>
              <a:rPr lang="el-GR" sz="1400" i="1" dirty="0">
                <a:solidFill>
                  <a:srgbClr val="374151"/>
                </a:solidFill>
                <a:latin typeface="Söhne"/>
              </a:rPr>
              <a:t> στα αγγλικά)</a:t>
            </a:r>
            <a:r>
              <a:rPr lang="el-GR" sz="1800" dirty="0">
                <a:solidFill>
                  <a:srgbClr val="374151"/>
                </a:solidFill>
                <a:latin typeface="Söhne"/>
              </a:rPr>
              <a:t> αναφέρεται στην ικανότητα ενός ατόμου να αντιλαμβάνεται και να κατανοεί τα συναισθήματα, τις σκέψεις και τις εμπειρίες ενός άλλου ατόμου. </a:t>
            </a:r>
            <a:endParaRPr lang="el-GR" sz="1800" dirty="0" smtClean="0">
              <a:solidFill>
                <a:srgbClr val="374151"/>
              </a:solidFill>
              <a:latin typeface="Söhne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l-GR" sz="1800" dirty="0" smtClean="0">
                <a:solidFill>
                  <a:srgbClr val="374151"/>
                </a:solidFill>
                <a:latin typeface="Söhne"/>
              </a:rPr>
              <a:t>Είναι </a:t>
            </a:r>
            <a:r>
              <a:rPr lang="el-GR" sz="1800" dirty="0">
                <a:solidFill>
                  <a:srgbClr val="374151"/>
                </a:solidFill>
                <a:latin typeface="Söhne"/>
              </a:rPr>
              <a:t>η δυνατότητα να βιώνεις συναισθήματα και σκέψεις με παρόμοιο τρόπο με τον άλλον, να τον αντιλαμβάνεσαι και να ταυτίζεσαι με τις αισθήσεις του.</a:t>
            </a:r>
            <a:endParaRPr lang="el-GR" sz="1800" dirty="0"/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447800"/>
            <a:ext cx="33528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12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l-G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Ενσυναίσθηση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03538" y="1417638"/>
            <a:ext cx="4648200" cy="4525963"/>
          </a:xfrm>
        </p:spPr>
        <p:txBody>
          <a:bodyPr/>
          <a:lstStyle/>
          <a:p>
            <a:pPr algn="just"/>
            <a:r>
              <a:rPr lang="el-GR" sz="1600" dirty="0"/>
              <a:t>Η </a:t>
            </a:r>
            <a:r>
              <a:rPr lang="el-GR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ενσυναίσθηση</a:t>
            </a:r>
            <a:r>
              <a:rPr lang="el-GR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l-GR" sz="1600" b="1" u="sng" dirty="0"/>
              <a:t>δεν</a:t>
            </a:r>
            <a:r>
              <a:rPr lang="el-GR" sz="1600" dirty="0"/>
              <a:t> σημαίνει απλώς να συμπάσχουμε με κάποιον ή να λυπούμαστε για την κατάστασή του. </a:t>
            </a:r>
            <a:endParaRPr lang="en-US" sz="1600" dirty="0" smtClean="0"/>
          </a:p>
          <a:p>
            <a:pPr algn="just"/>
            <a:endParaRPr lang="el-GR" sz="1600" dirty="0" smtClean="0"/>
          </a:p>
          <a:p>
            <a:pPr algn="just"/>
            <a:r>
              <a:rPr lang="el-GR" sz="1600" dirty="0" smtClean="0"/>
              <a:t>Είναι </a:t>
            </a:r>
            <a:r>
              <a:rPr lang="el-GR" sz="1600" dirty="0"/>
              <a:t>η ικανότητα να βάζουμε τον εαυτό μας στη θέση του άλλου, να κατανοούμε τις συναισθηματικές του αντιδράσεις </a:t>
            </a:r>
            <a:r>
              <a:rPr lang="el-GR" sz="1600" b="1" dirty="0" smtClean="0"/>
              <a:t>χωρίς</a:t>
            </a:r>
            <a:r>
              <a:rPr lang="el-GR" sz="1600" dirty="0" smtClean="0"/>
              <a:t> </a:t>
            </a:r>
            <a:r>
              <a:rPr lang="el-GR" sz="1600" dirty="0"/>
              <a:t>να κρίνουμε</a:t>
            </a:r>
            <a:r>
              <a:rPr lang="el-GR" sz="1600" dirty="0" smtClean="0"/>
              <a:t>.</a:t>
            </a:r>
            <a:endParaRPr lang="en-US" sz="1600" dirty="0" smtClean="0"/>
          </a:p>
          <a:p>
            <a:pPr marL="0" indent="0"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Μέσω </a:t>
            </a:r>
            <a:r>
              <a:rPr lang="el-GR" sz="1600" dirty="0"/>
              <a:t>της </a:t>
            </a:r>
            <a:r>
              <a:rPr lang="el-GR" sz="16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ενσυναίσθησης</a:t>
            </a:r>
            <a:r>
              <a:rPr lang="el-GR" sz="1600" dirty="0"/>
              <a:t>, μπορούμε να αναπτύξουμε συναισθηματικό δέσιμο με άλλους ανθρώπους, να ενισχύουμε τις σχέσεις μας και να προσφέρουμε συμπαράσταση και στήριξη.</a:t>
            </a:r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865" y="1905000"/>
            <a:ext cx="3630935" cy="272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1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l-GR" sz="3600" dirty="0"/>
              <a:t>Η λέξη "διαφορετικότητα</a:t>
            </a:r>
            <a:r>
              <a:rPr lang="el-GR" sz="3600" dirty="0" smtClean="0"/>
              <a:t>"</a:t>
            </a:r>
            <a:endParaRPr lang="el-GR" sz="36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l-GR" sz="2400" dirty="0" smtClean="0"/>
              <a:t>αναφέρεται </a:t>
            </a:r>
            <a:r>
              <a:rPr lang="el-GR" sz="2400" dirty="0"/>
              <a:t>στην κατάσταση ή την ιδιότητα του να είναι κάτι διαφορετικό </a:t>
            </a:r>
            <a:r>
              <a:rPr lang="el-GR" sz="2400" dirty="0" smtClean="0"/>
              <a:t>από </a:t>
            </a:r>
            <a:r>
              <a:rPr lang="el-GR" sz="2400" dirty="0"/>
              <a:t>άλλα αντικείμενα, πρόσωπα ή καταστάσεις. </a:t>
            </a:r>
            <a:endParaRPr lang="el-GR" sz="2400" dirty="0" smtClean="0"/>
          </a:p>
          <a:p>
            <a:endParaRPr lang="el-GR" sz="2400" dirty="0"/>
          </a:p>
          <a:p>
            <a:r>
              <a:rPr lang="el-GR" sz="2400" dirty="0"/>
              <a:t>ε</a:t>
            </a:r>
            <a:r>
              <a:rPr lang="el-GR" sz="2400" dirty="0" smtClean="0"/>
              <a:t>ίναι </a:t>
            </a:r>
            <a:r>
              <a:rPr lang="el-GR" sz="2400" dirty="0"/>
              <a:t>μια έννοια που δείχνει την ποικιλία, την πολυμορφία και την ανομοιογένεια μεταξύ διαφορετικών </a:t>
            </a:r>
            <a:r>
              <a:rPr lang="el-GR" sz="2400" dirty="0" smtClean="0"/>
              <a:t>συνόλων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l-GR" sz="2400" dirty="0" smtClean="0"/>
              <a:t>είναι </a:t>
            </a:r>
            <a:r>
              <a:rPr lang="el-GR" sz="2400" dirty="0"/>
              <a:t>σημαντικό να αντιμετωπίζουμε την διαφορετικότητα με </a:t>
            </a:r>
            <a:r>
              <a:rPr lang="el-GR" sz="2400" dirty="0" smtClean="0"/>
              <a:t>γνώση, ανεκτικότητα </a:t>
            </a:r>
            <a:r>
              <a:rPr lang="el-GR" sz="2400" dirty="0"/>
              <a:t>και </a:t>
            </a:r>
            <a:r>
              <a:rPr lang="el-GR" sz="2400" dirty="0" smtClean="0"/>
              <a:t>σεβασμό. 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0777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68835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410" y="1371600"/>
            <a:ext cx="7902575" cy="4880323"/>
          </a:xfrm>
        </p:spPr>
        <p:txBody>
          <a:bodyPr/>
          <a:lstStyle/>
          <a:p>
            <a:pPr algn="r"/>
            <a:r>
              <a:rPr lang="en-US" sz="4000" b="1" spc="100" dirty="0" smtClean="0"/>
              <a:t>If we’re </a:t>
            </a:r>
            <a:r>
              <a:rPr lang="en-US" sz="4400" b="1" spc="100" dirty="0" smtClean="0">
                <a:solidFill>
                  <a:srgbClr val="FFC000"/>
                </a:solidFill>
              </a:rPr>
              <a:t>unified</a:t>
            </a:r>
            <a:r>
              <a:rPr lang="en-US" sz="4000" b="1" spc="100" dirty="0" smtClean="0"/>
              <a:t>,</a:t>
            </a:r>
            <a:br>
              <a:rPr lang="en-US" sz="4000" b="1" spc="100" dirty="0" smtClean="0"/>
            </a:br>
            <a:r>
              <a:rPr lang="en-US" sz="4000" b="1" spc="100" dirty="0" smtClean="0"/>
              <a:t>there’s nothing we</a:t>
            </a:r>
            <a:br>
              <a:rPr lang="en-US" sz="4000" b="1" spc="100" dirty="0" smtClean="0"/>
            </a:br>
            <a:r>
              <a:rPr lang="en-US" sz="4000" b="1" spc="100" dirty="0" smtClean="0"/>
              <a:t>cannot do</a:t>
            </a:r>
            <a:br>
              <a:rPr lang="en-US" sz="4000" b="1" spc="100" dirty="0" smtClean="0"/>
            </a:br>
            <a:r>
              <a:rPr lang="en-US" sz="800" spc="100" dirty="0" smtClean="0"/>
              <a:t>Ray Nagin</a:t>
            </a:r>
            <a:br>
              <a:rPr lang="en-US" sz="800" spc="100" dirty="0" smtClean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n-US" sz="800" spc="100" dirty="0"/>
              <a:t/>
            </a:r>
            <a:br>
              <a:rPr lang="en-US" sz="800" spc="100" dirty="0"/>
            </a:br>
            <a:r>
              <a:rPr lang="el-GR" sz="4000" b="1" spc="100" dirty="0"/>
              <a:t>Όταν είμαστε </a:t>
            </a:r>
            <a:r>
              <a:rPr lang="el-GR" sz="4000" b="1" spc="100" dirty="0">
                <a:solidFill>
                  <a:srgbClr val="FFC000"/>
                </a:solidFill>
              </a:rPr>
              <a:t>ενωμένοι</a:t>
            </a:r>
            <a:r>
              <a:rPr lang="el-GR" sz="4000" b="1" spc="100" dirty="0"/>
              <a:t>, </a:t>
            </a:r>
            <a:br>
              <a:rPr lang="el-GR" sz="4000" b="1" spc="100" dirty="0"/>
            </a:br>
            <a:r>
              <a:rPr lang="el-GR" sz="4000" b="1" spc="100" dirty="0"/>
              <a:t>τίποτα δεν είναι </a:t>
            </a:r>
            <a:r>
              <a:rPr lang="el-GR" sz="4000" b="1" spc="100" dirty="0" smtClean="0"/>
              <a:t>ακατόρθωτο</a:t>
            </a:r>
            <a:endParaRPr lang="en-US" sz="32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1018061" y="3907672"/>
            <a:ext cx="3630637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 spc="20">
                <a:solidFill>
                  <a:schemeClr val="tx1"/>
                </a:solidFill>
                <a:latin typeface="Ubuntu" charset="0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l" defTabSz="457200" rtl="0" eaLnBrk="0" latinLnBrk="0" hangingPunct="0"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endParaRPr lang="en-US" sz="3600" dirty="0">
              <a:solidFill>
                <a:srgbClr val="FFFFFF"/>
              </a:solidFill>
              <a:latin typeface="Ubuntu"/>
              <a:cs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6215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81000" y="1594520"/>
            <a:ext cx="3352800" cy="32004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l-GR" sz="2000" dirty="0"/>
              <a:t>Η διαφορετικότητα εκδηλώνεται σε πολλούς τομείς της </a:t>
            </a:r>
            <a:r>
              <a:rPr lang="el-GR" sz="2000" dirty="0" smtClean="0"/>
              <a:t>ζωής μας </a:t>
            </a:r>
            <a:r>
              <a:rPr lang="el-GR" sz="2000" dirty="0"/>
              <a:t>και μπορεί να αφορά διάφορα χαρακτηριστικά, </a:t>
            </a:r>
            <a:r>
              <a:rPr lang="el-GR" sz="2000" dirty="0" smtClean="0"/>
              <a:t> καταστάσεις, ιδιότητες</a:t>
            </a:r>
            <a:r>
              <a:rPr lang="el-GR" sz="2000" dirty="0"/>
              <a:t>, και πτυχές </a:t>
            </a:r>
            <a:r>
              <a:rPr lang="el-GR" sz="2000" dirty="0" smtClean="0"/>
              <a:t>της ανθρώπινης </a:t>
            </a:r>
            <a:r>
              <a:rPr lang="el-GR" sz="2000" dirty="0"/>
              <a:t>ύπαρξης</a:t>
            </a:r>
            <a:r>
              <a:rPr lang="el-GR" sz="2000" dirty="0" smtClean="0"/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l-GR" sz="24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l-GR" sz="2400" dirty="0" smtClean="0">
                <a:solidFill>
                  <a:srgbClr val="FF0000"/>
                </a:solidFill>
              </a:rPr>
              <a:t> </a:t>
            </a:r>
            <a:endParaRPr lang="el-GR" sz="2400" dirty="0">
              <a:solidFill>
                <a:srgbClr val="FF0000"/>
              </a:solidFill>
            </a:endParaRP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752600"/>
            <a:ext cx="3621890" cy="2614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4704401"/>
            <a:ext cx="5606535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>
                <a:solidFill>
                  <a:srgbClr val="FF0000"/>
                </a:solidFill>
              </a:rPr>
              <a:t>Ακολουθούν ορισμένα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l-GR">
                <a:solidFill>
                  <a:srgbClr val="FF0000"/>
                </a:solidFill>
              </a:rPr>
              <a:t>παραδείγματα διαφορετικότητας :</a:t>
            </a:r>
            <a:endParaRPr lang="el-G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82674"/>
          </a:xfrm>
        </p:spPr>
        <p:txBody>
          <a:bodyPr/>
          <a:lstStyle/>
          <a:p>
            <a:pPr algn="l"/>
            <a:r>
              <a:rPr lang="el-GR" sz="3200" dirty="0" smtClean="0"/>
              <a:t> </a:t>
            </a:r>
            <a:r>
              <a:rPr lang="el-GR" sz="3200" dirty="0"/>
              <a:t>Πολιτισμική </a:t>
            </a:r>
            <a:r>
              <a:rPr lang="el-GR" sz="3200" dirty="0" smtClean="0"/>
              <a:t>διαφορετικότητα</a:t>
            </a:r>
            <a:r>
              <a:rPr lang="el-GR" sz="3200" dirty="0"/>
              <a:t>: 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525963"/>
          </a:xfrm>
        </p:spPr>
        <p:txBody>
          <a:bodyPr/>
          <a:lstStyle/>
          <a:p>
            <a:r>
              <a:rPr lang="el-GR" sz="2000" dirty="0" smtClean="0"/>
              <a:t>Κάθε </a:t>
            </a:r>
            <a:r>
              <a:rPr lang="el-GR" sz="2000" dirty="0"/>
              <a:t>χώρα, περιοχή, ή κοινότητα έχει τον δικό της μοναδικό πολιτισμό, που περιλαμβάνει τις γλώσσες, τις παραδόσεις, τις τέχνες, τα έθιμα και τις αξίες της. </a:t>
            </a:r>
          </a:p>
          <a:p>
            <a:pPr marL="0" indent="0">
              <a:buNone/>
            </a:pPr>
            <a:endParaRPr lang="el-GR" sz="2000" dirty="0" smtClean="0"/>
          </a:p>
          <a:p>
            <a:r>
              <a:rPr lang="el-GR" sz="2000" dirty="0" smtClean="0"/>
              <a:t>Η </a:t>
            </a:r>
            <a:r>
              <a:rPr lang="el-GR" sz="2000" dirty="0"/>
              <a:t>πολιτισμική διαφορετικότητα εμπλουτίζει τον κόσμο μας και δίνει τη δυνατότητα να μάθουμε για τις </a:t>
            </a:r>
            <a:r>
              <a:rPr lang="el-GR" sz="2000" dirty="0" smtClean="0"/>
              <a:t>συνήθειες και </a:t>
            </a:r>
            <a:r>
              <a:rPr lang="el-GR" sz="2000" dirty="0"/>
              <a:t>την ιστορία άλλων λαών</a:t>
            </a:r>
            <a:r>
              <a:rPr lang="el-GR" sz="2000" dirty="0" smtClean="0"/>
              <a:t>.</a:t>
            </a:r>
            <a:endParaRPr lang="el-GR" sz="2000" dirty="0"/>
          </a:p>
        </p:txBody>
      </p:sp>
      <p:pic>
        <p:nvPicPr>
          <p:cNvPr id="7" name="Θέση περιεχομένου 6" descr="https://paixnidaki.files.wordpress.com/2016/03/flags1.jpg?w=1400&amp;h="/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882"/>
          <a:stretch/>
        </p:blipFill>
        <p:spPr bwMode="auto">
          <a:xfrm>
            <a:off x="4724400" y="1371600"/>
            <a:ext cx="4038600" cy="37607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144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el-GR" sz="3200" dirty="0"/>
              <a:t>Διαφορετικότητα φύλου: 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533400" y="990600"/>
            <a:ext cx="3962400" cy="4830763"/>
          </a:xfrm>
        </p:spPr>
        <p:txBody>
          <a:bodyPr/>
          <a:lstStyle/>
          <a:p>
            <a:endParaRPr lang="el-GR" sz="2400" dirty="0" smtClean="0"/>
          </a:p>
          <a:p>
            <a:r>
              <a:rPr lang="el-GR" sz="2400" dirty="0" smtClean="0"/>
              <a:t>Οι </a:t>
            </a:r>
            <a:r>
              <a:rPr lang="el-GR" sz="2400" dirty="0"/>
              <a:t>άνδρες και οι γυναίκες </a:t>
            </a:r>
            <a:r>
              <a:rPr lang="el-GR" sz="2400" dirty="0" smtClean="0"/>
              <a:t>έχουν διαφορετικά </a:t>
            </a:r>
            <a:r>
              <a:rPr lang="el-GR" sz="2400" dirty="0"/>
              <a:t>χαρακτηριστικά και ρόλους στην κοινωνία. </a:t>
            </a:r>
            <a:endParaRPr lang="el-GR" sz="2400" dirty="0" smtClean="0"/>
          </a:p>
          <a:p>
            <a:r>
              <a:rPr lang="el-GR" sz="2400" dirty="0" smtClean="0"/>
              <a:t>Η </a:t>
            </a:r>
            <a:r>
              <a:rPr lang="el-GR" sz="2400" dirty="0"/>
              <a:t>διαφορετικότητα φύλου προκύπτει από βιολογικές διαφορές και κοινωνικές κατασκευές και πρέπει να αντιμετωπίζεται με σεβασμό και ισότιμη μεταχείριση.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05000"/>
            <a:ext cx="2808372" cy="280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63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l-GR" sz="3200" dirty="0"/>
              <a:t>Διαφορετικότητα </a:t>
            </a: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200" dirty="0" smtClean="0"/>
              <a:t>στον </a:t>
            </a:r>
            <a:r>
              <a:rPr lang="el-GR" sz="3200" dirty="0"/>
              <a:t>τρόπο σκέψης: 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sz="2400" dirty="0" smtClean="0"/>
              <a:t>Οι </a:t>
            </a:r>
            <a:r>
              <a:rPr lang="el-GR" sz="2400" dirty="0"/>
              <a:t>άνθρωποι έχουν διαφορετικές πεποιθήσεις, αξίες και </a:t>
            </a:r>
            <a:r>
              <a:rPr lang="el-GR" sz="2400" dirty="0" smtClean="0"/>
              <a:t>προτιμήσεις. </a:t>
            </a:r>
            <a:endParaRPr lang="en-US" sz="2400" dirty="0" smtClean="0"/>
          </a:p>
          <a:p>
            <a:r>
              <a:rPr lang="el-GR" sz="2400" dirty="0" smtClean="0"/>
              <a:t>Η </a:t>
            </a:r>
            <a:r>
              <a:rPr lang="el-GR" sz="2400" dirty="0"/>
              <a:t>διαφορετικότητα στον τρόπο σκέψης μπορεί να οδηγήσει σε διαφορετικές απόψεις </a:t>
            </a:r>
            <a:r>
              <a:rPr lang="el-GR" sz="2400" dirty="0" smtClean="0"/>
              <a:t>και γόνιμους </a:t>
            </a:r>
            <a:r>
              <a:rPr lang="el-GR" sz="2400" dirty="0"/>
              <a:t>διαλόγους, που είναι </a:t>
            </a:r>
            <a:r>
              <a:rPr lang="el-GR" sz="2400" dirty="0" smtClean="0"/>
              <a:t>σημαντικοί </a:t>
            </a:r>
            <a:r>
              <a:rPr lang="el-GR" sz="2400" dirty="0"/>
              <a:t>για τη δημοκρατική συνύπαρξη.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09800"/>
            <a:ext cx="2308225" cy="2408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523299"/>
            <a:ext cx="6096000" cy="342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66800" y="1304957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u="sng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Παίζουμε;;;  «βρ</a:t>
            </a:r>
            <a:r>
              <a:rPr lang="el-GR" sz="2800" b="1" u="sng" spc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</a:t>
            </a:r>
            <a:r>
              <a:rPr lang="el-GR" sz="2800" b="1" u="sng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ς </a:t>
            </a:r>
            <a:r>
              <a:rPr lang="el-GR" sz="2800" b="1" u="sng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τις διαφορ</a:t>
            </a:r>
            <a:r>
              <a:rPr lang="el-GR" sz="2800" b="1" u="sng" spc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έ</a:t>
            </a:r>
            <a:r>
              <a:rPr lang="el-GR" sz="2800" b="1" u="sng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ς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28908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l-GR" sz="3200" b="1" dirty="0"/>
              <a:t>«βρες τις διαφορές» </a:t>
            </a:r>
          </a:p>
        </p:txBody>
      </p:sp>
      <p:sp>
        <p:nvSpPr>
          <p:cNvPr id="5" name="Ορθογώνιο 4"/>
          <p:cNvSpPr/>
          <p:nvPr/>
        </p:nvSpPr>
        <p:spPr>
          <a:xfrm>
            <a:off x="7620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27432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Ορθογώνιο 7"/>
          <p:cNvSpPr/>
          <p:nvPr/>
        </p:nvSpPr>
        <p:spPr>
          <a:xfrm>
            <a:off x="66294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Ορθογώνιο 8"/>
          <p:cNvSpPr/>
          <p:nvPr/>
        </p:nvSpPr>
        <p:spPr>
          <a:xfrm>
            <a:off x="4811486" y="2133600"/>
            <a:ext cx="816428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extBox 9"/>
          <p:cNvSpPr txBox="1"/>
          <p:nvPr/>
        </p:nvSpPr>
        <p:spPr>
          <a:xfrm>
            <a:off x="762000" y="31242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(Α)		        (Β)		           (Γ)		               (Δ)</a:t>
            </a:r>
            <a:endParaRPr lang="el-GR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41148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Ποιο από τα παραπάνω σχήματα είναι διαφορετικό;</a:t>
            </a:r>
          </a:p>
          <a:p>
            <a:endParaRPr lang="el-GR" dirty="0"/>
          </a:p>
          <a:p>
            <a:r>
              <a:rPr lang="el-GR" dirty="0" smtClean="0"/>
              <a:t>Ως προς τι είναι διαφορετικό;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7362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unified foto f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688353"/>
          </a:xfrm>
          <a:prstGeom prst="rect">
            <a:avLst/>
          </a:prstGeom>
        </p:spPr>
      </p:pic>
      <p:sp>
        <p:nvSpPr>
          <p:cNvPr id="4" name="Τίτλος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l-GR" sz="3200" b="1" smtClean="0"/>
              <a:t>«βρες τις διαφορές» </a:t>
            </a:r>
            <a:endParaRPr lang="el-GR" sz="3200" b="1" dirty="0"/>
          </a:p>
        </p:txBody>
      </p:sp>
      <p:sp>
        <p:nvSpPr>
          <p:cNvPr id="5" name="Ορθογώνιο 4"/>
          <p:cNvSpPr/>
          <p:nvPr/>
        </p:nvSpPr>
        <p:spPr>
          <a:xfrm>
            <a:off x="7620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66294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762000" y="31242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(Α)		        (Β)		           (Γ)		               (Δ)</a:t>
            </a:r>
            <a:endParaRPr lang="el-GR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41148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Ποιο από τα παραπάνω σχήματα είναι διαφορετικό;</a:t>
            </a:r>
          </a:p>
          <a:p>
            <a:endParaRPr lang="el-GR" dirty="0"/>
          </a:p>
          <a:p>
            <a:r>
              <a:rPr lang="el-GR" dirty="0" smtClean="0"/>
              <a:t>Ως προς τι είναι διαφορετικό;</a:t>
            </a:r>
            <a:endParaRPr lang="el-GR" dirty="0"/>
          </a:p>
        </p:txBody>
      </p:sp>
      <p:sp>
        <p:nvSpPr>
          <p:cNvPr id="11" name="Αστέρι 5 ακτινών 10"/>
          <p:cNvSpPr/>
          <p:nvPr/>
        </p:nvSpPr>
        <p:spPr>
          <a:xfrm>
            <a:off x="2667000" y="1828800"/>
            <a:ext cx="1371600" cy="1295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Ορθογώνιο 11"/>
          <p:cNvSpPr/>
          <p:nvPr/>
        </p:nvSpPr>
        <p:spPr>
          <a:xfrm>
            <a:off x="4648200" y="1981200"/>
            <a:ext cx="1143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680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dy White cop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90B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E9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Body White copy">
      <a:majorFont>
        <a:latin typeface="Ubuntu Light"/>
        <a:ea typeface="ヒラギノ角ゴ ProN W3"/>
        <a:cs typeface="ヒラギノ角ゴ ProN W3"/>
      </a:majorFont>
      <a:minorFont>
        <a:latin typeface="Ubuntu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ody White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O_AP_Presentation">
  <a:themeElements>
    <a:clrScheme name="Special Olympics">
      <a:dk1>
        <a:srgbClr val="46473E"/>
      </a:dk1>
      <a:lt1>
        <a:srgbClr val="FFFFFF"/>
      </a:lt1>
      <a:dk2>
        <a:srgbClr val="000000"/>
      </a:dk2>
      <a:lt2>
        <a:srgbClr val="808080"/>
      </a:lt2>
      <a:accent1>
        <a:srgbClr val="CD0920"/>
      </a:accent1>
      <a:accent2>
        <a:srgbClr val="DF6521"/>
      </a:accent2>
      <a:accent3>
        <a:srgbClr val="E78E23"/>
      </a:accent3>
      <a:accent4>
        <a:srgbClr val="000000"/>
      </a:accent4>
      <a:accent5>
        <a:srgbClr val="900D69"/>
      </a:accent5>
      <a:accent6>
        <a:srgbClr val="005193"/>
      </a:accent6>
      <a:hlink>
        <a:srgbClr val="3C97B8"/>
      </a:hlink>
      <a:folHlink>
        <a:srgbClr val="00577A"/>
      </a:folHlink>
    </a:clrScheme>
    <a:fontScheme name="Title">
      <a:majorFont>
        <a:latin typeface="Ubuntu Light"/>
        <a:ea typeface="ヒラギノ角ゴ ProN W3"/>
        <a:cs typeface="ヒラギノ角ゴ ProN W3"/>
      </a:majorFont>
      <a:minorFont>
        <a:latin typeface="Ubuntu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12592</TotalTime>
  <Words>592</Words>
  <Application>Microsoft Office PowerPoint</Application>
  <PresentationFormat>Προβολή στην οθόνη (4:3)</PresentationFormat>
  <Paragraphs>78</Paragraphs>
  <Slides>20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12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20</vt:i4>
      </vt:variant>
    </vt:vector>
  </HeadingPairs>
  <TitlesOfParts>
    <vt:vector size="35" baseType="lpstr">
      <vt:lpstr>MS PGothic</vt:lpstr>
      <vt:lpstr>Arial</vt:lpstr>
      <vt:lpstr>Bahnschrift Light Condensed</vt:lpstr>
      <vt:lpstr>Calibri</vt:lpstr>
      <vt:lpstr>Calibri Light</vt:lpstr>
      <vt:lpstr>Gill Sans</vt:lpstr>
      <vt:lpstr>Helvetica Neue</vt:lpstr>
      <vt:lpstr>Söhne</vt:lpstr>
      <vt:lpstr>Times New Roman</vt:lpstr>
      <vt:lpstr>Ubuntu</vt:lpstr>
      <vt:lpstr>Ubuntu Light</vt:lpstr>
      <vt:lpstr>ヒラギノ角ゴ ProN W3</vt:lpstr>
      <vt:lpstr>Body White copy</vt:lpstr>
      <vt:lpstr>SO_AP_Presentation</vt:lpstr>
      <vt:lpstr>Θέμα του Office</vt:lpstr>
      <vt:lpstr>Παρουσίαση του PowerPoint</vt:lpstr>
      <vt:lpstr>Η λέξη "διαφορετικότητα"</vt:lpstr>
      <vt:lpstr>Παρουσίαση του PowerPoint</vt:lpstr>
      <vt:lpstr> Πολιτισμική διαφορετικότητα: </vt:lpstr>
      <vt:lpstr>Διαφορετικότητα φύλου: </vt:lpstr>
      <vt:lpstr>Διαφορετικότητα  στον τρόπο σκέψης: </vt:lpstr>
      <vt:lpstr>Παρουσίαση του PowerPoint</vt:lpstr>
      <vt:lpstr>«βρες τις διαφορές» </vt:lpstr>
      <vt:lpstr>Παρουσίαση του PowerPoint</vt:lpstr>
      <vt:lpstr>«βρες τις διαφορές» </vt:lpstr>
      <vt:lpstr>«βρες τις διαφορές» </vt:lpstr>
      <vt:lpstr> «Είναι εύκολο  να επικεντρωθούμε στις διαφορές..  Είναι πιο δύσκολο αλλά πιο σημαντικό να βρούμε τις ομοιότητες ανάμεσα στους ανθρώπους.» </vt:lpstr>
      <vt:lpstr>Παρουσίαση του PowerPoint</vt:lpstr>
      <vt:lpstr>Συζητήστε, πόσα κοινά βλέπετε  και πόσα ακόμα μπορεί να έχουν;;;</vt:lpstr>
      <vt:lpstr> Κάθε άνθρωπος έχει την δική του μοναδική συνδυαστική διαφορετικότητα που τον κάνει μοναδικό στον κόσμο.</vt:lpstr>
      <vt:lpstr>Ισότητα </vt:lpstr>
      <vt:lpstr>Ισότητα</vt:lpstr>
      <vt:lpstr>Παρουσίαση του PowerPoint</vt:lpstr>
      <vt:lpstr>Ενσυναίσθηση</vt:lpstr>
      <vt:lpstr>If we’re unified, there’s nothing we cannot do Ray Nagin   Όταν είμαστε ενωμένοι,  τίποτα δεν είναι ακατόρθωτο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SOH Volunteers</dc:creator>
  <cp:lastModifiedBy>Λογαριασμός Microsoft</cp:lastModifiedBy>
  <cp:revision>534</cp:revision>
  <dcterms:created xsi:type="dcterms:W3CDTF">2006-08-16T00:00:00Z</dcterms:created>
  <dcterms:modified xsi:type="dcterms:W3CDTF">2025-07-16T08:08:28Z</dcterms:modified>
</cp:coreProperties>
</file>